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League Spartan" charset="1" panose="00000800000000000000"/>
      <p:regular r:id="rId19"/>
    </p:embeddedFont>
    <p:embeddedFont>
      <p:font typeface="Arimo Bold" charset="1" panose="020B0704020202020204"/>
      <p:regular r:id="rId20"/>
    </p:embeddedFont>
    <p:embeddedFont>
      <p:font typeface="Canva Sans Bold" charset="1" panose="020B0803030501040103"/>
      <p:regular r:id="rId21"/>
    </p:embeddedFont>
    <p:embeddedFont>
      <p:font typeface="Arimo" charset="1" panose="020B0604020202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5.svg" Type="http://schemas.openxmlformats.org/officeDocument/2006/relationships/image"/><Relationship Id="rId11" Target="../media/image36.png" Type="http://schemas.openxmlformats.org/officeDocument/2006/relationships/image"/><Relationship Id="rId12" Target="../media/image37.svg" Type="http://schemas.openxmlformats.org/officeDocument/2006/relationships/image"/><Relationship Id="rId2" Target="../media/image31.png" Type="http://schemas.openxmlformats.org/officeDocument/2006/relationships/image"/><Relationship Id="rId3" Target="../media/image20.png" Type="http://schemas.openxmlformats.org/officeDocument/2006/relationships/image"/><Relationship Id="rId4" Target="../media/image25.png" Type="http://schemas.openxmlformats.org/officeDocument/2006/relationships/image"/><Relationship Id="rId5" Target="../media/image28.png" Type="http://schemas.openxmlformats.org/officeDocument/2006/relationships/image"/><Relationship Id="rId6" Target="../media/image11.png" Type="http://schemas.openxmlformats.org/officeDocument/2006/relationships/image"/><Relationship Id="rId7" Target="../media/image32.png" Type="http://schemas.openxmlformats.org/officeDocument/2006/relationships/image"/><Relationship Id="rId8" Target="../media/image33.svg" Type="http://schemas.openxmlformats.org/officeDocument/2006/relationships/image"/><Relationship Id="rId9" Target="../media/image3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25.png" Type="http://schemas.openxmlformats.org/officeDocument/2006/relationships/image"/><Relationship Id="rId4" Target="../media/image27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25.png" Type="http://schemas.openxmlformats.org/officeDocument/2006/relationships/image"/><Relationship Id="rId4" Target="../media/image27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.svg" Type="http://schemas.openxmlformats.org/officeDocument/2006/relationships/image"/><Relationship Id="rId11" Target="../media/image42.png" Type="http://schemas.openxmlformats.org/officeDocument/2006/relationships/image"/><Relationship Id="rId12" Target="../media/image43.svg" Type="http://schemas.openxmlformats.org/officeDocument/2006/relationships/image"/><Relationship Id="rId13" Target="../media/image11.png" Type="http://schemas.openxmlformats.org/officeDocument/2006/relationships/image"/><Relationship Id="rId14" Target="../media/image44.png" Type="http://schemas.openxmlformats.org/officeDocument/2006/relationships/image"/><Relationship Id="rId15" Target="../media/image45.svg" Type="http://schemas.openxmlformats.org/officeDocument/2006/relationships/image"/><Relationship Id="rId16" Target="http://www.linkedin.com/in/deepa-nayak-a825a7175" TargetMode="External" Type="http://schemas.openxmlformats.org/officeDocument/2006/relationships/hyperlink"/><Relationship Id="rId17" Target="../media/image15.png" Type="http://schemas.openxmlformats.org/officeDocument/2006/relationships/image"/><Relationship Id="rId18" Target="../media/image28.png" Type="http://schemas.openxmlformats.org/officeDocument/2006/relationships/image"/><Relationship Id="rId2" Target="../media/image29.png" Type="http://schemas.openxmlformats.org/officeDocument/2006/relationships/image"/><Relationship Id="rId3" Target="../media/image38.png" Type="http://schemas.openxmlformats.org/officeDocument/2006/relationships/image"/><Relationship Id="rId4" Target="../media/image39.svg" Type="http://schemas.openxmlformats.org/officeDocument/2006/relationships/image"/><Relationship Id="rId5" Target="../media/image40.png" Type="http://schemas.openxmlformats.org/officeDocument/2006/relationships/image"/><Relationship Id="rId6" Target="../media/image41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4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Relationship Id="rId4" Target="../media/image11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2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3.png" Type="http://schemas.openxmlformats.org/officeDocument/2006/relationships/image"/><Relationship Id="rId4" Target="../media/image29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9.png" Type="http://schemas.openxmlformats.org/officeDocument/2006/relationships/image"/><Relationship Id="rId4" Target="../media/image23.png" Type="http://schemas.openxmlformats.org/officeDocument/2006/relationships/image"/><Relationship Id="rId5" Target="../media/image2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29.png" Type="http://schemas.openxmlformats.org/officeDocument/2006/relationships/image"/><Relationship Id="rId4" Target="../media/image27.png" Type="http://schemas.openxmlformats.org/officeDocument/2006/relationships/image"/><Relationship Id="rId5" Target="../media/image24.png" Type="http://schemas.openxmlformats.org/officeDocument/2006/relationships/image"/><Relationship Id="rId6" Target="../media/image26.png" Type="http://schemas.openxmlformats.org/officeDocument/2006/relationships/image"/><Relationship Id="rId7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34252" y="2910824"/>
            <a:ext cx="1970165" cy="3140842"/>
          </a:xfrm>
          <a:custGeom>
            <a:avLst/>
            <a:gdLst/>
            <a:ahLst/>
            <a:cxnLst/>
            <a:rect r="r" b="b" t="t" l="l"/>
            <a:pathLst>
              <a:path h="3140842" w="1970165">
                <a:moveTo>
                  <a:pt x="0" y="0"/>
                </a:moveTo>
                <a:lnTo>
                  <a:pt x="1970165" y="0"/>
                </a:lnTo>
                <a:lnTo>
                  <a:pt x="1970165" y="3140842"/>
                </a:lnTo>
                <a:lnTo>
                  <a:pt x="0" y="31408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433954" y="2910824"/>
            <a:ext cx="2484121" cy="3140842"/>
          </a:xfrm>
          <a:custGeom>
            <a:avLst/>
            <a:gdLst/>
            <a:ahLst/>
            <a:cxnLst/>
            <a:rect r="r" b="b" t="t" l="l"/>
            <a:pathLst>
              <a:path h="3140842" w="2484121">
                <a:moveTo>
                  <a:pt x="0" y="0"/>
                </a:moveTo>
                <a:lnTo>
                  <a:pt x="2484121" y="0"/>
                </a:lnTo>
                <a:lnTo>
                  <a:pt x="2484121" y="3140842"/>
                </a:lnTo>
                <a:lnTo>
                  <a:pt x="0" y="31408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048943" y="2910824"/>
            <a:ext cx="2484121" cy="3140842"/>
          </a:xfrm>
          <a:custGeom>
            <a:avLst/>
            <a:gdLst/>
            <a:ahLst/>
            <a:cxnLst/>
            <a:rect r="r" b="b" t="t" l="l"/>
            <a:pathLst>
              <a:path h="3140842" w="2484121">
                <a:moveTo>
                  <a:pt x="0" y="0"/>
                </a:moveTo>
                <a:lnTo>
                  <a:pt x="2484121" y="0"/>
                </a:lnTo>
                <a:lnTo>
                  <a:pt x="2484121" y="3140842"/>
                </a:lnTo>
                <a:lnTo>
                  <a:pt x="0" y="314084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533064" y="2910824"/>
            <a:ext cx="1970165" cy="3140842"/>
          </a:xfrm>
          <a:custGeom>
            <a:avLst/>
            <a:gdLst/>
            <a:ahLst/>
            <a:cxnLst/>
            <a:rect r="r" b="b" t="t" l="l"/>
            <a:pathLst>
              <a:path h="3140842" w="1970165">
                <a:moveTo>
                  <a:pt x="0" y="0"/>
                </a:moveTo>
                <a:lnTo>
                  <a:pt x="1970164" y="0"/>
                </a:lnTo>
                <a:lnTo>
                  <a:pt x="1970164" y="3140842"/>
                </a:lnTo>
                <a:lnTo>
                  <a:pt x="0" y="31408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634097" y="2910824"/>
            <a:ext cx="2484121" cy="3140842"/>
          </a:xfrm>
          <a:custGeom>
            <a:avLst/>
            <a:gdLst/>
            <a:ahLst/>
            <a:cxnLst/>
            <a:rect r="r" b="b" t="t" l="l"/>
            <a:pathLst>
              <a:path h="3140842" w="2484121">
                <a:moveTo>
                  <a:pt x="0" y="0"/>
                </a:moveTo>
                <a:lnTo>
                  <a:pt x="2484121" y="0"/>
                </a:lnTo>
                <a:lnTo>
                  <a:pt x="2484121" y="3140842"/>
                </a:lnTo>
                <a:lnTo>
                  <a:pt x="0" y="314084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106986" y="7924027"/>
            <a:ext cx="8138620" cy="5371489"/>
          </a:xfrm>
          <a:custGeom>
            <a:avLst/>
            <a:gdLst/>
            <a:ahLst/>
            <a:cxnLst/>
            <a:rect r="r" b="b" t="t" l="l"/>
            <a:pathLst>
              <a:path h="5371489" w="8138620">
                <a:moveTo>
                  <a:pt x="0" y="0"/>
                </a:moveTo>
                <a:lnTo>
                  <a:pt x="8138620" y="0"/>
                </a:lnTo>
                <a:lnTo>
                  <a:pt x="8138620" y="5371490"/>
                </a:lnTo>
                <a:lnTo>
                  <a:pt x="0" y="53714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-3760139" y="132029"/>
            <a:ext cx="7249627" cy="3207960"/>
          </a:xfrm>
          <a:custGeom>
            <a:avLst/>
            <a:gdLst/>
            <a:ahLst/>
            <a:cxnLst/>
            <a:rect r="r" b="b" t="t" l="l"/>
            <a:pathLst>
              <a:path h="3207960" w="7249627">
                <a:moveTo>
                  <a:pt x="7249627" y="0"/>
                </a:moveTo>
                <a:lnTo>
                  <a:pt x="0" y="0"/>
                </a:lnTo>
                <a:lnTo>
                  <a:pt x="0" y="3207960"/>
                </a:lnTo>
                <a:lnTo>
                  <a:pt x="7249627" y="3207960"/>
                </a:lnTo>
                <a:lnTo>
                  <a:pt x="7249627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02543" y="7531385"/>
            <a:ext cx="3462486" cy="3453830"/>
          </a:xfrm>
          <a:custGeom>
            <a:avLst/>
            <a:gdLst/>
            <a:ahLst/>
            <a:cxnLst/>
            <a:rect r="r" b="b" t="t" l="l"/>
            <a:pathLst>
              <a:path h="3453830" w="3462486">
                <a:moveTo>
                  <a:pt x="0" y="0"/>
                </a:moveTo>
                <a:lnTo>
                  <a:pt x="3462486" y="0"/>
                </a:lnTo>
                <a:lnTo>
                  <a:pt x="3462486" y="3453830"/>
                </a:lnTo>
                <a:lnTo>
                  <a:pt x="0" y="345383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505252" y="433650"/>
            <a:ext cx="4057740" cy="4047595"/>
          </a:xfrm>
          <a:custGeom>
            <a:avLst/>
            <a:gdLst/>
            <a:ahLst/>
            <a:cxnLst/>
            <a:rect r="r" b="b" t="t" l="l"/>
            <a:pathLst>
              <a:path h="4047595" w="4057740">
                <a:moveTo>
                  <a:pt x="0" y="0"/>
                </a:moveTo>
                <a:lnTo>
                  <a:pt x="4057740" y="0"/>
                </a:lnTo>
                <a:lnTo>
                  <a:pt x="4057740" y="4047595"/>
                </a:lnTo>
                <a:lnTo>
                  <a:pt x="0" y="404759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702543" y="6051666"/>
            <a:ext cx="2254072" cy="2254072"/>
          </a:xfrm>
          <a:custGeom>
            <a:avLst/>
            <a:gdLst/>
            <a:ahLst/>
            <a:cxnLst/>
            <a:rect r="r" b="b" t="t" l="l"/>
            <a:pathLst>
              <a:path h="2254072" w="2254072">
                <a:moveTo>
                  <a:pt x="0" y="0"/>
                </a:moveTo>
                <a:lnTo>
                  <a:pt x="2254072" y="0"/>
                </a:lnTo>
                <a:lnTo>
                  <a:pt x="2254072" y="2254072"/>
                </a:lnTo>
                <a:lnTo>
                  <a:pt x="0" y="225407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782748" y="6878272"/>
            <a:ext cx="12722505" cy="1941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36"/>
              </a:lnSpc>
            </a:pPr>
            <a:r>
              <a:rPr lang="en-US" sz="16278">
                <a:solidFill>
                  <a:srgbClr val="FF682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FLAVOURS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6049260" y="3354209"/>
            <a:ext cx="2254072" cy="2254072"/>
          </a:xfrm>
          <a:custGeom>
            <a:avLst/>
            <a:gdLst/>
            <a:ahLst/>
            <a:cxnLst/>
            <a:rect r="r" b="b" t="t" l="l"/>
            <a:pathLst>
              <a:path h="2254072" w="2254072">
                <a:moveTo>
                  <a:pt x="0" y="0"/>
                </a:moveTo>
                <a:lnTo>
                  <a:pt x="2254072" y="0"/>
                </a:lnTo>
                <a:lnTo>
                  <a:pt x="2254072" y="2254072"/>
                </a:lnTo>
                <a:lnTo>
                  <a:pt x="0" y="225407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65859" y="5002772"/>
            <a:ext cx="2577198" cy="257719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4525887" y="2021777"/>
            <a:ext cx="9236225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0"/>
              </a:lnSpc>
            </a:pPr>
            <a:r>
              <a:rPr lang="en-US" sz="5000">
                <a:solidFill>
                  <a:srgbClr val="017216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POPULAR COURSE TYPE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1724949" y="-1413838"/>
            <a:ext cx="6052732" cy="6030034"/>
          </a:xfrm>
          <a:custGeom>
            <a:avLst/>
            <a:gdLst/>
            <a:ahLst/>
            <a:cxnLst/>
            <a:rect r="r" b="b" t="t" l="l"/>
            <a:pathLst>
              <a:path h="6030034" w="6052732">
                <a:moveTo>
                  <a:pt x="0" y="0"/>
                </a:moveTo>
                <a:lnTo>
                  <a:pt x="6052732" y="0"/>
                </a:lnTo>
                <a:lnTo>
                  <a:pt x="6052732" y="6030035"/>
                </a:lnTo>
                <a:lnTo>
                  <a:pt x="0" y="6030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0535" y="6106280"/>
            <a:ext cx="6027153" cy="5703193"/>
          </a:xfrm>
          <a:custGeom>
            <a:avLst/>
            <a:gdLst/>
            <a:ahLst/>
            <a:cxnLst/>
            <a:rect r="r" b="b" t="t" l="l"/>
            <a:pathLst>
              <a:path h="5703193" w="6027153">
                <a:moveTo>
                  <a:pt x="0" y="0"/>
                </a:moveTo>
                <a:lnTo>
                  <a:pt x="6027153" y="0"/>
                </a:lnTo>
                <a:lnTo>
                  <a:pt x="6027153" y="5703193"/>
                </a:lnTo>
                <a:lnTo>
                  <a:pt x="0" y="57031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140535" y="690741"/>
            <a:ext cx="4400953" cy="4213913"/>
          </a:xfrm>
          <a:custGeom>
            <a:avLst/>
            <a:gdLst/>
            <a:ahLst/>
            <a:cxnLst/>
            <a:rect r="r" b="b" t="t" l="l"/>
            <a:pathLst>
              <a:path h="4213913" w="4400953">
                <a:moveTo>
                  <a:pt x="0" y="0"/>
                </a:moveTo>
                <a:lnTo>
                  <a:pt x="4400954" y="0"/>
                </a:lnTo>
                <a:lnTo>
                  <a:pt x="4400954" y="4213913"/>
                </a:lnTo>
                <a:lnTo>
                  <a:pt x="0" y="42139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78739" y="5938727"/>
            <a:ext cx="1645356" cy="1641243"/>
          </a:xfrm>
          <a:custGeom>
            <a:avLst/>
            <a:gdLst/>
            <a:ahLst/>
            <a:cxnLst/>
            <a:rect r="r" b="b" t="t" l="l"/>
            <a:pathLst>
              <a:path h="1641243" w="1645356">
                <a:moveTo>
                  <a:pt x="0" y="0"/>
                </a:moveTo>
                <a:lnTo>
                  <a:pt x="1645356" y="0"/>
                </a:lnTo>
                <a:lnTo>
                  <a:pt x="1645356" y="1641243"/>
                </a:lnTo>
                <a:lnTo>
                  <a:pt x="0" y="16412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075341" y="7928431"/>
            <a:ext cx="3630474" cy="3621398"/>
          </a:xfrm>
          <a:custGeom>
            <a:avLst/>
            <a:gdLst/>
            <a:ahLst/>
            <a:cxnLst/>
            <a:rect r="r" b="b" t="t" l="l"/>
            <a:pathLst>
              <a:path h="3621398" w="3630474">
                <a:moveTo>
                  <a:pt x="0" y="0"/>
                </a:moveTo>
                <a:lnTo>
                  <a:pt x="3630474" y="0"/>
                </a:lnTo>
                <a:lnTo>
                  <a:pt x="3630474" y="3621397"/>
                </a:lnTo>
                <a:lnTo>
                  <a:pt x="0" y="36213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633542" y="467390"/>
            <a:ext cx="1645356" cy="1641243"/>
          </a:xfrm>
          <a:custGeom>
            <a:avLst/>
            <a:gdLst/>
            <a:ahLst/>
            <a:cxnLst/>
            <a:rect r="r" b="b" t="t" l="l"/>
            <a:pathLst>
              <a:path h="1641243" w="1645356">
                <a:moveTo>
                  <a:pt x="0" y="0"/>
                </a:moveTo>
                <a:lnTo>
                  <a:pt x="1645356" y="0"/>
                </a:lnTo>
                <a:lnTo>
                  <a:pt x="1645356" y="1641243"/>
                </a:lnTo>
                <a:lnTo>
                  <a:pt x="0" y="16412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111971" y="5115757"/>
            <a:ext cx="3032029" cy="2464213"/>
          </a:xfrm>
          <a:custGeom>
            <a:avLst/>
            <a:gdLst/>
            <a:ahLst/>
            <a:cxnLst/>
            <a:rect r="r" b="b" t="t" l="l"/>
            <a:pathLst>
              <a:path h="2464213" w="3032029">
                <a:moveTo>
                  <a:pt x="0" y="0"/>
                </a:moveTo>
                <a:lnTo>
                  <a:pt x="3032029" y="0"/>
                </a:lnTo>
                <a:lnTo>
                  <a:pt x="3032029" y="2464213"/>
                </a:lnTo>
                <a:lnTo>
                  <a:pt x="0" y="246421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352733" y="5175060"/>
            <a:ext cx="2862337" cy="2232623"/>
          </a:xfrm>
          <a:custGeom>
            <a:avLst/>
            <a:gdLst/>
            <a:ahLst/>
            <a:cxnLst/>
            <a:rect r="r" b="b" t="t" l="l"/>
            <a:pathLst>
              <a:path h="2232623" w="2862337">
                <a:moveTo>
                  <a:pt x="0" y="0"/>
                </a:moveTo>
                <a:lnTo>
                  <a:pt x="2862336" y="0"/>
                </a:lnTo>
                <a:lnTo>
                  <a:pt x="2862336" y="2232622"/>
                </a:lnTo>
                <a:lnTo>
                  <a:pt x="0" y="223262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423802" y="5002772"/>
            <a:ext cx="3101111" cy="2306099"/>
          </a:xfrm>
          <a:custGeom>
            <a:avLst/>
            <a:gdLst/>
            <a:ahLst/>
            <a:cxnLst/>
            <a:rect r="r" b="b" t="t" l="l"/>
            <a:pathLst>
              <a:path h="2306099" w="3101111">
                <a:moveTo>
                  <a:pt x="0" y="0"/>
                </a:moveTo>
                <a:lnTo>
                  <a:pt x="3101111" y="0"/>
                </a:lnTo>
                <a:lnTo>
                  <a:pt x="3101111" y="2306099"/>
                </a:lnTo>
                <a:lnTo>
                  <a:pt x="0" y="2306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658497" y="7861756"/>
            <a:ext cx="1991922" cy="9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3"/>
              </a:lnSpc>
            </a:pPr>
            <a:r>
              <a:rPr lang="en-US" b="true" sz="2695" spc="258">
                <a:solidFill>
                  <a:srgbClr val="FF682C"/>
                </a:solidFill>
                <a:latin typeface="Arimo Bold"/>
                <a:ea typeface="Arimo Bold"/>
                <a:cs typeface="Arimo Bold"/>
                <a:sym typeface="Arimo Bold"/>
              </a:rPr>
              <a:t>MAIN COURSE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51525" y="7861756"/>
            <a:ext cx="1991922" cy="472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3"/>
              </a:lnSpc>
            </a:pPr>
            <a:r>
              <a:rPr lang="en-US" b="true" sz="2695" spc="258">
                <a:solidFill>
                  <a:srgbClr val="FF682C"/>
                </a:solidFill>
                <a:latin typeface="Arimo Bold"/>
                <a:ea typeface="Arimo Bold"/>
                <a:cs typeface="Arimo Bold"/>
                <a:sym typeface="Arimo Bold"/>
              </a:rPr>
              <a:t>DESSERT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44553" y="7861756"/>
            <a:ext cx="1991922" cy="472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3"/>
              </a:lnSpc>
            </a:pPr>
            <a:r>
              <a:rPr lang="en-US" b="true" sz="2695" spc="258">
                <a:solidFill>
                  <a:srgbClr val="FF682C"/>
                </a:solidFill>
                <a:latin typeface="Arimo Bold"/>
                <a:ea typeface="Arimo Bold"/>
                <a:cs typeface="Arimo Bold"/>
                <a:sym typeface="Arimo Bold"/>
              </a:rPr>
              <a:t>SNACKS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37581" y="7861756"/>
            <a:ext cx="1991922" cy="472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3"/>
              </a:lnSpc>
            </a:pPr>
            <a:r>
              <a:rPr lang="en-US" b="true" sz="2695" spc="258">
                <a:solidFill>
                  <a:srgbClr val="FF682C"/>
                </a:solidFill>
                <a:latin typeface="Arimo Bold"/>
                <a:ea typeface="Arimo Bold"/>
                <a:cs typeface="Arimo Bold"/>
                <a:sym typeface="Arimo Bold"/>
              </a:rPr>
              <a:t>STARTER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7992" y="895400"/>
            <a:ext cx="3075310" cy="3067621"/>
          </a:xfrm>
          <a:custGeom>
            <a:avLst/>
            <a:gdLst/>
            <a:ahLst/>
            <a:cxnLst/>
            <a:rect r="r" b="b" t="t" l="l"/>
            <a:pathLst>
              <a:path h="3067621" w="3075310">
                <a:moveTo>
                  <a:pt x="0" y="0"/>
                </a:moveTo>
                <a:lnTo>
                  <a:pt x="3075309" y="0"/>
                </a:lnTo>
                <a:lnTo>
                  <a:pt x="3075309" y="3067621"/>
                </a:lnTo>
                <a:lnTo>
                  <a:pt x="0" y="30676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02296" y="2873316"/>
            <a:ext cx="9641839" cy="593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4999">
                <a:solidFill>
                  <a:srgbClr val="017216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CONCLUSION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1239111" y="7382806"/>
            <a:ext cx="2478221" cy="2472026"/>
          </a:xfrm>
          <a:custGeom>
            <a:avLst/>
            <a:gdLst/>
            <a:ahLst/>
            <a:cxnLst/>
            <a:rect r="r" b="b" t="t" l="l"/>
            <a:pathLst>
              <a:path h="2472026" w="2478221">
                <a:moveTo>
                  <a:pt x="0" y="0"/>
                </a:moveTo>
                <a:lnTo>
                  <a:pt x="2478222" y="0"/>
                </a:lnTo>
                <a:lnTo>
                  <a:pt x="2478222" y="2472026"/>
                </a:lnTo>
                <a:lnTo>
                  <a:pt x="0" y="24720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243771" y="3433259"/>
            <a:ext cx="11950077" cy="4918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0" indent="-431795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Indian cuisine combines diversity, tradition, and efficiency.</a:t>
            </a:r>
          </a:p>
          <a:p>
            <a:pPr algn="l" marL="863590" indent="-431795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Data </a:t>
            </a: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reveals not just patterns, but deep cultural reflections.</a:t>
            </a:r>
          </a:p>
          <a:p>
            <a:pPr algn="l" marL="863590" indent="-431795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This project sharpened data storytelling, Power BI layout design, and insight communication.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232147" y="-850170"/>
            <a:ext cx="6027153" cy="5703193"/>
          </a:xfrm>
          <a:custGeom>
            <a:avLst/>
            <a:gdLst/>
            <a:ahLst/>
            <a:cxnLst/>
            <a:rect r="r" b="b" t="t" l="l"/>
            <a:pathLst>
              <a:path h="5703193" w="6027153">
                <a:moveTo>
                  <a:pt x="0" y="0"/>
                </a:moveTo>
                <a:lnTo>
                  <a:pt x="6027153" y="0"/>
                </a:lnTo>
                <a:lnTo>
                  <a:pt x="6027153" y="5703193"/>
                </a:lnTo>
                <a:lnTo>
                  <a:pt x="0" y="5703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232147" y="4853023"/>
            <a:ext cx="4774803" cy="5433977"/>
          </a:xfrm>
          <a:custGeom>
            <a:avLst/>
            <a:gdLst/>
            <a:ahLst/>
            <a:cxnLst/>
            <a:rect r="r" b="b" t="t" l="l"/>
            <a:pathLst>
              <a:path h="5433977" w="4774803">
                <a:moveTo>
                  <a:pt x="0" y="0"/>
                </a:moveTo>
                <a:lnTo>
                  <a:pt x="4774804" y="0"/>
                </a:lnTo>
                <a:lnTo>
                  <a:pt x="4774804" y="5433977"/>
                </a:lnTo>
                <a:lnTo>
                  <a:pt x="0" y="54339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761" t="0" r="-11607" b="-118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006951" y="3905065"/>
            <a:ext cx="5589270" cy="5589270"/>
          </a:xfrm>
          <a:custGeom>
            <a:avLst/>
            <a:gdLst/>
            <a:ahLst/>
            <a:cxnLst/>
            <a:rect r="r" b="b" t="t" l="l"/>
            <a:pathLst>
              <a:path h="5589270" w="5589270">
                <a:moveTo>
                  <a:pt x="0" y="0"/>
                </a:moveTo>
                <a:lnTo>
                  <a:pt x="5589270" y="0"/>
                </a:lnTo>
                <a:lnTo>
                  <a:pt x="5589270" y="5589270"/>
                </a:lnTo>
                <a:lnTo>
                  <a:pt x="0" y="55892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041054" y="8351335"/>
            <a:ext cx="2882162" cy="2874956"/>
          </a:xfrm>
          <a:custGeom>
            <a:avLst/>
            <a:gdLst/>
            <a:ahLst/>
            <a:cxnLst/>
            <a:rect r="r" b="b" t="t" l="l"/>
            <a:pathLst>
              <a:path h="2874956" w="2882162">
                <a:moveTo>
                  <a:pt x="0" y="0"/>
                </a:moveTo>
                <a:lnTo>
                  <a:pt x="2882161" y="0"/>
                </a:lnTo>
                <a:lnTo>
                  <a:pt x="2882161" y="2874956"/>
                </a:lnTo>
                <a:lnTo>
                  <a:pt x="0" y="28749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611117" y="472375"/>
            <a:ext cx="1532883" cy="1529051"/>
          </a:xfrm>
          <a:custGeom>
            <a:avLst/>
            <a:gdLst/>
            <a:ahLst/>
            <a:cxnLst/>
            <a:rect r="r" b="b" t="t" l="l"/>
            <a:pathLst>
              <a:path h="1529051" w="1532883">
                <a:moveTo>
                  <a:pt x="0" y="0"/>
                </a:moveTo>
                <a:lnTo>
                  <a:pt x="1532883" y="0"/>
                </a:lnTo>
                <a:lnTo>
                  <a:pt x="1532883" y="1529051"/>
                </a:lnTo>
                <a:lnTo>
                  <a:pt x="0" y="15290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7992" y="895400"/>
            <a:ext cx="3075310" cy="3067621"/>
          </a:xfrm>
          <a:custGeom>
            <a:avLst/>
            <a:gdLst/>
            <a:ahLst/>
            <a:cxnLst/>
            <a:rect r="r" b="b" t="t" l="l"/>
            <a:pathLst>
              <a:path h="3067621" w="3075310">
                <a:moveTo>
                  <a:pt x="0" y="0"/>
                </a:moveTo>
                <a:lnTo>
                  <a:pt x="3075309" y="0"/>
                </a:lnTo>
                <a:lnTo>
                  <a:pt x="3075309" y="3067621"/>
                </a:lnTo>
                <a:lnTo>
                  <a:pt x="0" y="30676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23080" y="2873316"/>
            <a:ext cx="9641839" cy="593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4999">
                <a:solidFill>
                  <a:srgbClr val="017216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LEARNINGS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1239111" y="7382806"/>
            <a:ext cx="2478221" cy="2472026"/>
          </a:xfrm>
          <a:custGeom>
            <a:avLst/>
            <a:gdLst/>
            <a:ahLst/>
            <a:cxnLst/>
            <a:rect r="r" b="b" t="t" l="l"/>
            <a:pathLst>
              <a:path h="2472026" w="2478221">
                <a:moveTo>
                  <a:pt x="0" y="0"/>
                </a:moveTo>
                <a:lnTo>
                  <a:pt x="2478222" y="0"/>
                </a:lnTo>
                <a:lnTo>
                  <a:pt x="2478222" y="2472026"/>
                </a:lnTo>
                <a:lnTo>
                  <a:pt x="0" y="24720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4091279"/>
            <a:ext cx="11950077" cy="562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0" indent="-431795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Visual storytelling highlighted dietary simplicity and regional richness in Indian cuisine.</a:t>
            </a:r>
          </a:p>
          <a:p>
            <a:pPr algn="l" marL="863590" indent="-431795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Power BI enabled intuitive insights through interactive exploration.</a:t>
            </a:r>
          </a:p>
          <a:p>
            <a:pPr algn="l" marL="863590" indent="-431795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This project enhanced understanding of dashboard design, slicing, and analytical thinking.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232147" y="-850170"/>
            <a:ext cx="6027153" cy="5703193"/>
          </a:xfrm>
          <a:custGeom>
            <a:avLst/>
            <a:gdLst/>
            <a:ahLst/>
            <a:cxnLst/>
            <a:rect r="r" b="b" t="t" l="l"/>
            <a:pathLst>
              <a:path h="5703193" w="6027153">
                <a:moveTo>
                  <a:pt x="0" y="0"/>
                </a:moveTo>
                <a:lnTo>
                  <a:pt x="6027153" y="0"/>
                </a:lnTo>
                <a:lnTo>
                  <a:pt x="6027153" y="5703193"/>
                </a:lnTo>
                <a:lnTo>
                  <a:pt x="0" y="5703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099423" y="5046307"/>
            <a:ext cx="5720171" cy="5698720"/>
          </a:xfrm>
          <a:custGeom>
            <a:avLst/>
            <a:gdLst/>
            <a:ahLst/>
            <a:cxnLst/>
            <a:rect r="r" b="b" t="t" l="l"/>
            <a:pathLst>
              <a:path h="5698720" w="5720171">
                <a:moveTo>
                  <a:pt x="0" y="0"/>
                </a:moveTo>
                <a:lnTo>
                  <a:pt x="5720171" y="0"/>
                </a:lnTo>
                <a:lnTo>
                  <a:pt x="5720171" y="5698720"/>
                </a:lnTo>
                <a:lnTo>
                  <a:pt x="0" y="569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006951" y="3905065"/>
            <a:ext cx="5589270" cy="5589270"/>
          </a:xfrm>
          <a:custGeom>
            <a:avLst/>
            <a:gdLst/>
            <a:ahLst/>
            <a:cxnLst/>
            <a:rect r="r" b="b" t="t" l="l"/>
            <a:pathLst>
              <a:path h="5589270" w="5589270">
                <a:moveTo>
                  <a:pt x="0" y="0"/>
                </a:moveTo>
                <a:lnTo>
                  <a:pt x="5589270" y="0"/>
                </a:lnTo>
                <a:lnTo>
                  <a:pt x="5589270" y="5589270"/>
                </a:lnTo>
                <a:lnTo>
                  <a:pt x="0" y="55892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041054" y="8351335"/>
            <a:ext cx="2882162" cy="2874956"/>
          </a:xfrm>
          <a:custGeom>
            <a:avLst/>
            <a:gdLst/>
            <a:ahLst/>
            <a:cxnLst/>
            <a:rect r="r" b="b" t="t" l="l"/>
            <a:pathLst>
              <a:path h="2874956" w="2882162">
                <a:moveTo>
                  <a:pt x="0" y="0"/>
                </a:moveTo>
                <a:lnTo>
                  <a:pt x="2882161" y="0"/>
                </a:lnTo>
                <a:lnTo>
                  <a:pt x="2882161" y="2874956"/>
                </a:lnTo>
                <a:lnTo>
                  <a:pt x="0" y="28749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611117" y="472375"/>
            <a:ext cx="1532883" cy="1529051"/>
          </a:xfrm>
          <a:custGeom>
            <a:avLst/>
            <a:gdLst/>
            <a:ahLst/>
            <a:cxnLst/>
            <a:rect r="r" b="b" t="t" l="l"/>
            <a:pathLst>
              <a:path h="1529051" w="1532883">
                <a:moveTo>
                  <a:pt x="0" y="0"/>
                </a:moveTo>
                <a:lnTo>
                  <a:pt x="1532883" y="0"/>
                </a:lnTo>
                <a:lnTo>
                  <a:pt x="1532883" y="1529051"/>
                </a:lnTo>
                <a:lnTo>
                  <a:pt x="0" y="15290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26492" y="-1991106"/>
            <a:ext cx="5971667" cy="6039613"/>
          </a:xfrm>
          <a:custGeom>
            <a:avLst/>
            <a:gdLst/>
            <a:ahLst/>
            <a:cxnLst/>
            <a:rect r="r" b="b" t="t" l="l"/>
            <a:pathLst>
              <a:path h="6039613" w="5971667">
                <a:moveTo>
                  <a:pt x="0" y="0"/>
                </a:moveTo>
                <a:lnTo>
                  <a:pt x="5971667" y="0"/>
                </a:lnTo>
                <a:lnTo>
                  <a:pt x="5971667" y="6039612"/>
                </a:lnTo>
                <a:lnTo>
                  <a:pt x="0" y="6039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769810" y="2944519"/>
            <a:ext cx="1838075" cy="2913375"/>
          </a:xfrm>
          <a:custGeom>
            <a:avLst/>
            <a:gdLst/>
            <a:ahLst/>
            <a:cxnLst/>
            <a:rect r="r" b="b" t="t" l="l"/>
            <a:pathLst>
              <a:path h="2913375" w="1838075">
                <a:moveTo>
                  <a:pt x="0" y="0"/>
                </a:moveTo>
                <a:lnTo>
                  <a:pt x="1838075" y="0"/>
                </a:lnTo>
                <a:lnTo>
                  <a:pt x="1838075" y="2913375"/>
                </a:lnTo>
                <a:lnTo>
                  <a:pt x="0" y="29133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07885" y="2944519"/>
            <a:ext cx="2304215" cy="2913375"/>
          </a:xfrm>
          <a:custGeom>
            <a:avLst/>
            <a:gdLst/>
            <a:ahLst/>
            <a:cxnLst/>
            <a:rect r="r" b="b" t="t" l="l"/>
            <a:pathLst>
              <a:path h="2913375" w="2304215">
                <a:moveTo>
                  <a:pt x="0" y="0"/>
                </a:moveTo>
                <a:lnTo>
                  <a:pt x="2304215" y="0"/>
                </a:lnTo>
                <a:lnTo>
                  <a:pt x="2304215" y="2913375"/>
                </a:lnTo>
                <a:lnTo>
                  <a:pt x="0" y="29133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12100" y="2944519"/>
            <a:ext cx="2304215" cy="2913375"/>
          </a:xfrm>
          <a:custGeom>
            <a:avLst/>
            <a:gdLst/>
            <a:ahLst/>
            <a:cxnLst/>
            <a:rect r="r" b="b" t="t" l="l"/>
            <a:pathLst>
              <a:path h="2913375" w="2304215">
                <a:moveTo>
                  <a:pt x="0" y="0"/>
                </a:moveTo>
                <a:lnTo>
                  <a:pt x="2304214" y="0"/>
                </a:lnTo>
                <a:lnTo>
                  <a:pt x="2304214" y="2913375"/>
                </a:lnTo>
                <a:lnTo>
                  <a:pt x="0" y="29133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071686" y="2944519"/>
            <a:ext cx="2304215" cy="2913375"/>
          </a:xfrm>
          <a:custGeom>
            <a:avLst/>
            <a:gdLst/>
            <a:ahLst/>
            <a:cxnLst/>
            <a:rect r="r" b="b" t="t" l="l"/>
            <a:pathLst>
              <a:path h="2913375" w="2304215">
                <a:moveTo>
                  <a:pt x="0" y="0"/>
                </a:moveTo>
                <a:lnTo>
                  <a:pt x="2304214" y="0"/>
                </a:lnTo>
                <a:lnTo>
                  <a:pt x="2304214" y="2913375"/>
                </a:lnTo>
                <a:lnTo>
                  <a:pt x="0" y="291337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375900" y="2944519"/>
            <a:ext cx="2071145" cy="2913375"/>
          </a:xfrm>
          <a:custGeom>
            <a:avLst/>
            <a:gdLst/>
            <a:ahLst/>
            <a:cxnLst/>
            <a:rect r="r" b="b" t="t" l="l"/>
            <a:pathLst>
              <a:path h="2913375" w="2071145">
                <a:moveTo>
                  <a:pt x="0" y="0"/>
                </a:moveTo>
                <a:lnTo>
                  <a:pt x="2071145" y="0"/>
                </a:lnTo>
                <a:lnTo>
                  <a:pt x="2071145" y="2913375"/>
                </a:lnTo>
                <a:lnTo>
                  <a:pt x="0" y="291337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289189" y="593719"/>
            <a:ext cx="3479476" cy="3470777"/>
          </a:xfrm>
          <a:custGeom>
            <a:avLst/>
            <a:gdLst/>
            <a:ahLst/>
            <a:cxnLst/>
            <a:rect r="r" b="b" t="t" l="l"/>
            <a:pathLst>
              <a:path h="3470777" w="3479476">
                <a:moveTo>
                  <a:pt x="0" y="0"/>
                </a:moveTo>
                <a:lnTo>
                  <a:pt x="3479476" y="0"/>
                </a:lnTo>
                <a:lnTo>
                  <a:pt x="3479476" y="3470776"/>
                </a:lnTo>
                <a:lnTo>
                  <a:pt x="0" y="347077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447045" y="2944519"/>
            <a:ext cx="2071145" cy="2913375"/>
          </a:xfrm>
          <a:custGeom>
            <a:avLst/>
            <a:gdLst/>
            <a:ahLst/>
            <a:cxnLst/>
            <a:rect r="r" b="b" t="t" l="l"/>
            <a:pathLst>
              <a:path h="2913375" w="2071145">
                <a:moveTo>
                  <a:pt x="0" y="0"/>
                </a:moveTo>
                <a:lnTo>
                  <a:pt x="2071145" y="0"/>
                </a:lnTo>
                <a:lnTo>
                  <a:pt x="2071145" y="2913375"/>
                </a:lnTo>
                <a:lnTo>
                  <a:pt x="0" y="2913375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353334" y="6233718"/>
            <a:ext cx="11581332" cy="213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 spc="288">
                <a:solidFill>
                  <a:srgbClr val="FF682C"/>
                </a:solidFill>
                <a:latin typeface="Arimo Bold"/>
                <a:ea typeface="Arimo Bold"/>
                <a:cs typeface="Arimo Bold"/>
                <a:sym typeface="Arimo Bold"/>
              </a:rPr>
              <a:t>FEEL FREE TO EXPLORE THE DASHBOARD OR VISIT THE GITHUB REPO:</a:t>
            </a:r>
          </a:p>
          <a:p>
            <a:pPr algn="ctr">
              <a:lnSpc>
                <a:spcPts val="4200"/>
              </a:lnSpc>
            </a:pPr>
            <a:r>
              <a:rPr lang="en-US" b="true" sz="3000" spc="288">
                <a:solidFill>
                  <a:srgbClr val="FF682C"/>
                </a:solidFill>
                <a:latin typeface="Arimo Bold"/>
                <a:ea typeface="Arimo Bold"/>
                <a:cs typeface="Arimo Bold"/>
                <a:sym typeface="Arimo Bold"/>
              </a:rPr>
              <a:t>🔗HTTPS://GITHUB.COM/DEEPANAYAKTANGODU/INDIAN-FOOD-DATA-VISUALIZATION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45175" y="8853578"/>
            <a:ext cx="8669129" cy="84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4"/>
              </a:lnSpc>
            </a:pPr>
            <a:r>
              <a:rPr lang="en-US" sz="2499">
                <a:solidFill>
                  <a:srgbClr val="FF682C"/>
                </a:solidFill>
                <a:latin typeface="Arimo"/>
                <a:ea typeface="Arimo"/>
                <a:cs typeface="Arimo"/>
                <a:sym typeface="Arimo"/>
              </a:rPr>
              <a:t>📬 Contact: deepanayak109@gmail.com</a:t>
            </a:r>
          </a:p>
          <a:p>
            <a:pPr algn="ctr">
              <a:lnSpc>
                <a:spcPts val="3324"/>
              </a:lnSpc>
            </a:pPr>
            <a:r>
              <a:rPr lang="en-US" sz="2499">
                <a:solidFill>
                  <a:srgbClr val="FF682C"/>
                </a:solidFill>
                <a:latin typeface="Arimo"/>
                <a:ea typeface="Arimo"/>
                <a:cs typeface="Arimo"/>
                <a:sym typeface="Arimo"/>
              </a:rPr>
              <a:t> 🔗 LinkedIn: </a:t>
            </a:r>
            <a:r>
              <a:rPr lang="en-US" sz="2499" u="sng">
                <a:solidFill>
                  <a:srgbClr val="FF682C"/>
                </a:solidFill>
                <a:latin typeface="Arimo"/>
                <a:ea typeface="Arimo"/>
                <a:cs typeface="Arimo"/>
                <a:sym typeface="Arimo"/>
                <a:hlinkClick r:id="rId16" tooltip="http://www.linkedin.com/in/deepa-nayak-a825a7175"/>
              </a:rPr>
              <a:t>www.linkedin.com/in/deepa-nayak-a825a7175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-309876">
            <a:off x="12784907" y="3925946"/>
            <a:ext cx="9967515" cy="8746494"/>
          </a:xfrm>
          <a:custGeom>
            <a:avLst/>
            <a:gdLst/>
            <a:ahLst/>
            <a:cxnLst/>
            <a:rect r="r" b="b" t="t" l="l"/>
            <a:pathLst>
              <a:path h="8746494" w="9967515">
                <a:moveTo>
                  <a:pt x="0" y="0"/>
                </a:moveTo>
                <a:lnTo>
                  <a:pt x="9967515" y="0"/>
                </a:lnTo>
                <a:lnTo>
                  <a:pt x="9967515" y="8746495"/>
                </a:lnTo>
                <a:lnTo>
                  <a:pt x="0" y="8746495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2570386" y="4401206"/>
            <a:ext cx="5746748" cy="5502512"/>
          </a:xfrm>
          <a:custGeom>
            <a:avLst/>
            <a:gdLst/>
            <a:ahLst/>
            <a:cxnLst/>
            <a:rect r="r" b="b" t="t" l="l"/>
            <a:pathLst>
              <a:path h="5502512" w="5746748">
                <a:moveTo>
                  <a:pt x="0" y="0"/>
                </a:moveTo>
                <a:lnTo>
                  <a:pt x="5746748" y="0"/>
                </a:lnTo>
                <a:lnTo>
                  <a:pt x="5746748" y="5502512"/>
                </a:lnTo>
                <a:lnTo>
                  <a:pt x="0" y="5502512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594534" y="8299194"/>
            <a:ext cx="2804880" cy="2797868"/>
          </a:xfrm>
          <a:custGeom>
            <a:avLst/>
            <a:gdLst/>
            <a:ahLst/>
            <a:cxnLst/>
            <a:rect r="r" b="b" t="t" l="l"/>
            <a:pathLst>
              <a:path h="2797868" w="2804880">
                <a:moveTo>
                  <a:pt x="0" y="0"/>
                </a:moveTo>
                <a:lnTo>
                  <a:pt x="2804880" y="0"/>
                </a:lnTo>
                <a:lnTo>
                  <a:pt x="2804880" y="2797868"/>
                </a:lnTo>
                <a:lnTo>
                  <a:pt x="0" y="279786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688848" y="795570"/>
            <a:ext cx="1537381" cy="1533537"/>
          </a:xfrm>
          <a:custGeom>
            <a:avLst/>
            <a:gdLst/>
            <a:ahLst/>
            <a:cxnLst/>
            <a:rect r="r" b="b" t="t" l="l"/>
            <a:pathLst>
              <a:path h="1533537" w="1537381">
                <a:moveTo>
                  <a:pt x="0" y="0"/>
                </a:moveTo>
                <a:lnTo>
                  <a:pt x="1537381" y="0"/>
                </a:lnTo>
                <a:lnTo>
                  <a:pt x="1537381" y="1533537"/>
                </a:lnTo>
                <a:lnTo>
                  <a:pt x="0" y="153353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14701" y="446317"/>
            <a:ext cx="6425329" cy="4238040"/>
          </a:xfrm>
          <a:custGeom>
            <a:avLst/>
            <a:gdLst/>
            <a:ahLst/>
            <a:cxnLst/>
            <a:rect r="r" b="b" t="t" l="l"/>
            <a:pathLst>
              <a:path h="4238040" w="6425329">
                <a:moveTo>
                  <a:pt x="0" y="0"/>
                </a:moveTo>
                <a:lnTo>
                  <a:pt x="6425329" y="0"/>
                </a:lnTo>
                <a:lnTo>
                  <a:pt x="6425329" y="4238039"/>
                </a:lnTo>
                <a:lnTo>
                  <a:pt x="0" y="42380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992573" y="6084205"/>
            <a:ext cx="7985145" cy="6348190"/>
          </a:xfrm>
          <a:custGeom>
            <a:avLst/>
            <a:gdLst/>
            <a:ahLst/>
            <a:cxnLst/>
            <a:rect r="r" b="b" t="t" l="l"/>
            <a:pathLst>
              <a:path h="6348190" w="7985145">
                <a:moveTo>
                  <a:pt x="0" y="0"/>
                </a:moveTo>
                <a:lnTo>
                  <a:pt x="7985146" y="0"/>
                </a:lnTo>
                <a:lnTo>
                  <a:pt x="7985146" y="6348190"/>
                </a:lnTo>
                <a:lnTo>
                  <a:pt x="0" y="6348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36903" y="4394200"/>
            <a:ext cx="17014194" cy="1474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b="true" sz="4199" spc="403">
                <a:solidFill>
                  <a:srgbClr val="017216"/>
                </a:solidFill>
                <a:latin typeface="Arimo Bold"/>
                <a:ea typeface="Arimo Bold"/>
                <a:cs typeface="Arimo Bold"/>
                <a:sym typeface="Arimo Bold"/>
              </a:rPr>
              <a:t>A DATA VISUALIZATION PROJECT EXPLORING CULINARY PATTERNS &amp; REGIONAL DIVERSITY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025240" y="6872231"/>
            <a:ext cx="2902125" cy="2894870"/>
          </a:xfrm>
          <a:custGeom>
            <a:avLst/>
            <a:gdLst/>
            <a:ahLst/>
            <a:cxnLst/>
            <a:rect r="r" b="b" t="t" l="l"/>
            <a:pathLst>
              <a:path h="2894870" w="2902125">
                <a:moveTo>
                  <a:pt x="0" y="0"/>
                </a:moveTo>
                <a:lnTo>
                  <a:pt x="2902125" y="0"/>
                </a:lnTo>
                <a:lnTo>
                  <a:pt x="2902125" y="2894870"/>
                </a:lnTo>
                <a:lnTo>
                  <a:pt x="0" y="28948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90213" y="1124319"/>
            <a:ext cx="1704900" cy="1700638"/>
          </a:xfrm>
          <a:custGeom>
            <a:avLst/>
            <a:gdLst/>
            <a:ahLst/>
            <a:cxnLst/>
            <a:rect r="r" b="b" t="t" l="l"/>
            <a:pathLst>
              <a:path h="1700638" w="1704900">
                <a:moveTo>
                  <a:pt x="0" y="0"/>
                </a:moveTo>
                <a:lnTo>
                  <a:pt x="1704900" y="0"/>
                </a:lnTo>
                <a:lnTo>
                  <a:pt x="1704900" y="1700637"/>
                </a:lnTo>
                <a:lnTo>
                  <a:pt x="0" y="17006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76148" y="-972348"/>
            <a:ext cx="2954371" cy="2946986"/>
          </a:xfrm>
          <a:custGeom>
            <a:avLst/>
            <a:gdLst/>
            <a:ahLst/>
            <a:cxnLst/>
            <a:rect r="r" b="b" t="t" l="l"/>
            <a:pathLst>
              <a:path h="2946986" w="2954371">
                <a:moveTo>
                  <a:pt x="0" y="0"/>
                </a:moveTo>
                <a:lnTo>
                  <a:pt x="2954372" y="0"/>
                </a:lnTo>
                <a:lnTo>
                  <a:pt x="2954372" y="2946985"/>
                </a:lnTo>
                <a:lnTo>
                  <a:pt x="0" y="29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36903" y="1536641"/>
            <a:ext cx="17387292" cy="1028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true">
                <a:solidFill>
                  <a:srgbClr val="20A5D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</a:t>
            </a:r>
            <a:r>
              <a:rPr lang="en-US" b="true" sz="6000">
                <a:solidFill>
                  <a:srgbClr val="20A5D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dian Food Culture: A Visual Taste of Tradition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86193" y="8014885"/>
            <a:ext cx="8715613" cy="1455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 b="true">
                <a:solidFill>
                  <a:srgbClr val="FF682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Presented by:</a:t>
            </a:r>
            <a:r>
              <a:rPr lang="en-US" sz="4199" b="true">
                <a:solidFill>
                  <a:srgbClr val="FF682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Deepa Nayak</a:t>
            </a:r>
          </a:p>
          <a:p>
            <a:pPr algn="ctr">
              <a:lnSpc>
                <a:spcPts val="5879"/>
              </a:lnSpc>
            </a:pPr>
            <a:r>
              <a:rPr lang="en-US" sz="4199" b="true">
                <a:solidFill>
                  <a:srgbClr val="FF682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Intern – CodeAlpha Technologies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09876">
            <a:off x="594615" y="1191123"/>
            <a:ext cx="6216721" cy="5455173"/>
          </a:xfrm>
          <a:custGeom>
            <a:avLst/>
            <a:gdLst/>
            <a:ahLst/>
            <a:cxnLst/>
            <a:rect r="r" b="b" t="t" l="l"/>
            <a:pathLst>
              <a:path h="5455173" w="6216721">
                <a:moveTo>
                  <a:pt x="0" y="0"/>
                </a:moveTo>
                <a:lnTo>
                  <a:pt x="6216721" y="0"/>
                </a:lnTo>
                <a:lnTo>
                  <a:pt x="6216721" y="5455173"/>
                </a:lnTo>
                <a:lnTo>
                  <a:pt x="0" y="5455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5160" y="5019001"/>
            <a:ext cx="4239299" cy="4239299"/>
          </a:xfrm>
          <a:custGeom>
            <a:avLst/>
            <a:gdLst/>
            <a:ahLst/>
            <a:cxnLst/>
            <a:rect r="r" b="b" t="t" l="l"/>
            <a:pathLst>
              <a:path h="4239299" w="4239299">
                <a:moveTo>
                  <a:pt x="0" y="0"/>
                </a:moveTo>
                <a:lnTo>
                  <a:pt x="4239299" y="0"/>
                </a:lnTo>
                <a:lnTo>
                  <a:pt x="4239299" y="4239299"/>
                </a:lnTo>
                <a:lnTo>
                  <a:pt x="0" y="42392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78153" y="6915029"/>
            <a:ext cx="1884777" cy="1875353"/>
          </a:xfrm>
          <a:custGeom>
            <a:avLst/>
            <a:gdLst/>
            <a:ahLst/>
            <a:cxnLst/>
            <a:rect r="r" b="b" t="t" l="l"/>
            <a:pathLst>
              <a:path h="1875353" w="1884777">
                <a:moveTo>
                  <a:pt x="0" y="0"/>
                </a:moveTo>
                <a:lnTo>
                  <a:pt x="1884777" y="0"/>
                </a:lnTo>
                <a:lnTo>
                  <a:pt x="1884777" y="1875353"/>
                </a:lnTo>
                <a:lnTo>
                  <a:pt x="0" y="18753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2260296">
            <a:off x="6849921" y="2791495"/>
            <a:ext cx="2080936" cy="2002901"/>
          </a:xfrm>
          <a:custGeom>
            <a:avLst/>
            <a:gdLst/>
            <a:ahLst/>
            <a:cxnLst/>
            <a:rect r="r" b="b" t="t" l="l"/>
            <a:pathLst>
              <a:path h="2002901" w="2080936">
                <a:moveTo>
                  <a:pt x="2080936" y="0"/>
                </a:moveTo>
                <a:lnTo>
                  <a:pt x="0" y="0"/>
                </a:lnTo>
                <a:lnTo>
                  <a:pt x="0" y="2002901"/>
                </a:lnTo>
                <a:lnTo>
                  <a:pt x="2080936" y="2002901"/>
                </a:lnTo>
                <a:lnTo>
                  <a:pt x="208093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73955" y="688085"/>
            <a:ext cx="2062879" cy="2057721"/>
          </a:xfrm>
          <a:custGeom>
            <a:avLst/>
            <a:gdLst/>
            <a:ahLst/>
            <a:cxnLst/>
            <a:rect r="r" b="b" t="t" l="l"/>
            <a:pathLst>
              <a:path h="2057721" w="2062879">
                <a:moveTo>
                  <a:pt x="0" y="0"/>
                </a:moveTo>
                <a:lnTo>
                  <a:pt x="2062879" y="0"/>
                </a:lnTo>
                <a:lnTo>
                  <a:pt x="2062879" y="2057721"/>
                </a:lnTo>
                <a:lnTo>
                  <a:pt x="0" y="20577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853496" y="2307829"/>
            <a:ext cx="9104583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9"/>
              </a:lnSpc>
            </a:pPr>
            <a:r>
              <a:rPr lang="en-US" sz="5999">
                <a:solidFill>
                  <a:srgbClr val="FF682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PROJECT OVERVIEW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40867" y="3448598"/>
            <a:ext cx="10317212" cy="5025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59"/>
              </a:lnSpc>
            </a:pPr>
            <a:r>
              <a:rPr lang="en-US" sz="3328" b="true">
                <a:solidFill>
                  <a:srgbClr val="692900"/>
                </a:solidFill>
                <a:latin typeface="Arimo Bold"/>
                <a:ea typeface="Arimo Bold"/>
                <a:cs typeface="Arimo Bold"/>
                <a:sym typeface="Arimo Bold"/>
              </a:rPr>
              <a:t>Content</a:t>
            </a:r>
          </a:p>
          <a:p>
            <a:pPr algn="just" marL="718532" indent="-359266" lvl="1">
              <a:lnSpc>
                <a:spcPts val="4659"/>
              </a:lnSpc>
              <a:buFont typeface="Arial"/>
              <a:buChar char="•"/>
            </a:pPr>
            <a:r>
              <a:rPr lang="en-US" b="true" sz="3328">
                <a:solidFill>
                  <a:srgbClr val="692900"/>
                </a:solidFill>
                <a:latin typeface="Arimo Bold"/>
                <a:ea typeface="Arimo Bold"/>
                <a:cs typeface="Arimo Bold"/>
                <a:sym typeface="Arimo Bold"/>
              </a:rPr>
              <a:t>Objective: To visually analyze and explore regional, dietary, and cooking time trends in Indian cuisine using Power BI.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692900"/>
                </a:solidFill>
                <a:latin typeface="Arimo Bold"/>
                <a:ea typeface="Arimo Bold"/>
                <a:cs typeface="Arimo Bold"/>
                <a:sym typeface="Arimo Bold"/>
              </a:rPr>
              <a:t>Dataset: Indian Food 101 – 255 traditional dishes with information on ingredients, diet, course, flavor, and time.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692900"/>
                </a:solidFill>
                <a:latin typeface="Arimo Bold"/>
                <a:ea typeface="Arimo Bold"/>
                <a:cs typeface="Arimo Bold"/>
                <a:sym typeface="Arimo Bold"/>
              </a:rPr>
              <a:t>Tools Used: Python (for EDA), Power BI (for interactive visualization)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955820" y="8016945"/>
            <a:ext cx="2954371" cy="2946986"/>
          </a:xfrm>
          <a:custGeom>
            <a:avLst/>
            <a:gdLst/>
            <a:ahLst/>
            <a:cxnLst/>
            <a:rect r="r" b="b" t="t" l="l"/>
            <a:pathLst>
              <a:path h="2946986" w="2954371">
                <a:moveTo>
                  <a:pt x="0" y="0"/>
                </a:moveTo>
                <a:lnTo>
                  <a:pt x="2954372" y="0"/>
                </a:lnTo>
                <a:lnTo>
                  <a:pt x="2954372" y="2946985"/>
                </a:lnTo>
                <a:lnTo>
                  <a:pt x="0" y="29469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410588" y="7761521"/>
            <a:ext cx="2062879" cy="2057721"/>
          </a:xfrm>
          <a:custGeom>
            <a:avLst/>
            <a:gdLst/>
            <a:ahLst/>
            <a:cxnLst/>
            <a:rect r="r" b="b" t="t" l="l"/>
            <a:pathLst>
              <a:path h="2057721" w="2062879">
                <a:moveTo>
                  <a:pt x="0" y="0"/>
                </a:moveTo>
                <a:lnTo>
                  <a:pt x="2062879" y="0"/>
                </a:lnTo>
                <a:lnTo>
                  <a:pt x="2062879" y="2057722"/>
                </a:lnTo>
                <a:lnTo>
                  <a:pt x="0" y="20577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368099" y="-955278"/>
            <a:ext cx="3977902" cy="3967957"/>
          </a:xfrm>
          <a:custGeom>
            <a:avLst/>
            <a:gdLst/>
            <a:ahLst/>
            <a:cxnLst/>
            <a:rect r="r" b="b" t="t" l="l"/>
            <a:pathLst>
              <a:path h="3967957" w="3977902">
                <a:moveTo>
                  <a:pt x="0" y="0"/>
                </a:moveTo>
                <a:lnTo>
                  <a:pt x="3977901" y="0"/>
                </a:lnTo>
                <a:lnTo>
                  <a:pt x="3977901" y="3967956"/>
                </a:lnTo>
                <a:lnTo>
                  <a:pt x="0" y="39679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013720" y="3857249"/>
            <a:ext cx="5380797" cy="5401051"/>
          </a:xfrm>
          <a:custGeom>
            <a:avLst/>
            <a:gdLst/>
            <a:ahLst/>
            <a:cxnLst/>
            <a:rect r="r" b="b" t="t" l="l"/>
            <a:pathLst>
              <a:path h="5401051" w="5380797">
                <a:moveTo>
                  <a:pt x="0" y="0"/>
                </a:moveTo>
                <a:lnTo>
                  <a:pt x="5380798" y="0"/>
                </a:lnTo>
                <a:lnTo>
                  <a:pt x="5380798" y="5401051"/>
                </a:lnTo>
                <a:lnTo>
                  <a:pt x="0" y="54010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084690" y="-1508625"/>
            <a:ext cx="6052732" cy="6030034"/>
          </a:xfrm>
          <a:custGeom>
            <a:avLst/>
            <a:gdLst/>
            <a:ahLst/>
            <a:cxnLst/>
            <a:rect r="r" b="b" t="t" l="l"/>
            <a:pathLst>
              <a:path h="6030034" w="6052732">
                <a:moveTo>
                  <a:pt x="0" y="0"/>
                </a:moveTo>
                <a:lnTo>
                  <a:pt x="6052732" y="0"/>
                </a:lnTo>
                <a:lnTo>
                  <a:pt x="6052732" y="6030034"/>
                </a:lnTo>
                <a:lnTo>
                  <a:pt x="0" y="6030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30705" y="738139"/>
            <a:ext cx="2478221" cy="2472026"/>
          </a:xfrm>
          <a:custGeom>
            <a:avLst/>
            <a:gdLst/>
            <a:ahLst/>
            <a:cxnLst/>
            <a:rect r="r" b="b" t="t" l="l"/>
            <a:pathLst>
              <a:path h="2472026" w="2478221">
                <a:moveTo>
                  <a:pt x="0" y="0"/>
                </a:moveTo>
                <a:lnTo>
                  <a:pt x="2478222" y="0"/>
                </a:lnTo>
                <a:lnTo>
                  <a:pt x="2478222" y="2472026"/>
                </a:lnTo>
                <a:lnTo>
                  <a:pt x="0" y="24720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56643" y="2185301"/>
            <a:ext cx="9666216" cy="1330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KEY INSIGHT #1 – DOMINANCE OF</a:t>
            </a:r>
          </a:p>
          <a:p>
            <a:pPr algn="l">
              <a:lnSpc>
                <a:spcPts val="3399"/>
              </a:lnSpc>
            </a:pPr>
          </a:p>
          <a:p>
            <a:pPr algn="l">
              <a:lnSpc>
                <a:spcPts val="339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VEGETARIAN CUISINE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0705" y="3849939"/>
            <a:ext cx="8303340" cy="4918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5" indent="-431797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Over 80% of dishes in the dataset are vegetarian.</a:t>
            </a:r>
          </a:p>
          <a:p>
            <a:pPr algn="just" marL="863595" indent="-431797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R</a:t>
            </a: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eflects the strong cultural prefere</a:t>
            </a: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nce</a:t>
            </a: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 for plant-based meals.</a:t>
            </a:r>
          </a:p>
          <a:p>
            <a:pPr algn="just" marL="863595" indent="-431797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A core trait across all Indian regions.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309876">
            <a:off x="12684500" y="2784718"/>
            <a:ext cx="11207001" cy="9834143"/>
          </a:xfrm>
          <a:custGeom>
            <a:avLst/>
            <a:gdLst/>
            <a:ahLst/>
            <a:cxnLst/>
            <a:rect r="r" b="b" t="t" l="l"/>
            <a:pathLst>
              <a:path h="9834143" w="11207001">
                <a:moveTo>
                  <a:pt x="0" y="0"/>
                </a:moveTo>
                <a:lnTo>
                  <a:pt x="11207000" y="0"/>
                </a:lnTo>
                <a:lnTo>
                  <a:pt x="11207000" y="9834143"/>
                </a:lnTo>
                <a:lnTo>
                  <a:pt x="0" y="98341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239111" y="7382806"/>
            <a:ext cx="2478221" cy="2472026"/>
          </a:xfrm>
          <a:custGeom>
            <a:avLst/>
            <a:gdLst/>
            <a:ahLst/>
            <a:cxnLst/>
            <a:rect r="r" b="b" t="t" l="l"/>
            <a:pathLst>
              <a:path h="2472026" w="2478221">
                <a:moveTo>
                  <a:pt x="0" y="0"/>
                </a:moveTo>
                <a:lnTo>
                  <a:pt x="2478222" y="0"/>
                </a:lnTo>
                <a:lnTo>
                  <a:pt x="2478222" y="2472026"/>
                </a:lnTo>
                <a:lnTo>
                  <a:pt x="0" y="24720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083859" y="8483204"/>
            <a:ext cx="1554077" cy="1550192"/>
          </a:xfrm>
          <a:custGeom>
            <a:avLst/>
            <a:gdLst/>
            <a:ahLst/>
            <a:cxnLst/>
            <a:rect r="r" b="b" t="t" l="l"/>
            <a:pathLst>
              <a:path h="1550192" w="1554077">
                <a:moveTo>
                  <a:pt x="0" y="0"/>
                </a:moveTo>
                <a:lnTo>
                  <a:pt x="1554077" y="0"/>
                </a:lnTo>
                <a:lnTo>
                  <a:pt x="1554077" y="1550192"/>
                </a:lnTo>
                <a:lnTo>
                  <a:pt x="0" y="15501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94721" y="-822288"/>
            <a:ext cx="6676966" cy="6676966"/>
          </a:xfrm>
          <a:custGeom>
            <a:avLst/>
            <a:gdLst/>
            <a:ahLst/>
            <a:cxnLst/>
            <a:rect r="r" b="b" t="t" l="l"/>
            <a:pathLst>
              <a:path h="6676966" w="6676966">
                <a:moveTo>
                  <a:pt x="0" y="0"/>
                </a:moveTo>
                <a:lnTo>
                  <a:pt x="6676965" y="0"/>
                </a:lnTo>
                <a:lnTo>
                  <a:pt x="6676965" y="6676965"/>
                </a:lnTo>
                <a:lnTo>
                  <a:pt x="0" y="66769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146370" y="3840214"/>
            <a:ext cx="5823028" cy="5801192"/>
          </a:xfrm>
          <a:custGeom>
            <a:avLst/>
            <a:gdLst/>
            <a:ahLst/>
            <a:cxnLst/>
            <a:rect r="r" b="b" t="t" l="l"/>
            <a:pathLst>
              <a:path h="5801192" w="5823028">
                <a:moveTo>
                  <a:pt x="0" y="0"/>
                </a:moveTo>
                <a:lnTo>
                  <a:pt x="5823028" y="0"/>
                </a:lnTo>
                <a:lnTo>
                  <a:pt x="5823028" y="5801192"/>
                </a:lnTo>
                <a:lnTo>
                  <a:pt x="0" y="58011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794635" y="6080494"/>
            <a:ext cx="5589270" cy="5589270"/>
          </a:xfrm>
          <a:custGeom>
            <a:avLst/>
            <a:gdLst/>
            <a:ahLst/>
            <a:cxnLst/>
            <a:rect r="r" b="b" t="t" l="l"/>
            <a:pathLst>
              <a:path h="5589270" w="5589270">
                <a:moveTo>
                  <a:pt x="0" y="0"/>
                </a:moveTo>
                <a:lnTo>
                  <a:pt x="5589270" y="0"/>
                </a:lnTo>
                <a:lnTo>
                  <a:pt x="5589270" y="5589270"/>
                </a:lnTo>
                <a:lnTo>
                  <a:pt x="0" y="55892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547817" y="3631557"/>
            <a:ext cx="9378456" cy="4918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Snack and Main Course dishes dominate across regions.</a:t>
            </a:r>
          </a:p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Breakfast and Dessert categories are region-specific but less frequent.</a:t>
            </a:r>
          </a:p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Highlights a focus on flexible, day-long eating styles.</a:t>
            </a:r>
          </a:p>
          <a:p>
            <a:pPr algn="just">
              <a:lnSpc>
                <a:spcPts val="559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285175" y="2186932"/>
            <a:ext cx="9455531" cy="133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9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KEY INSIGHT #2 – SNACK &amp; </a:t>
            </a:r>
          </a:p>
          <a:p>
            <a:pPr algn="just">
              <a:lnSpc>
                <a:spcPts val="3399"/>
              </a:lnSpc>
            </a:pPr>
          </a:p>
          <a:p>
            <a:pPr algn="just">
              <a:lnSpc>
                <a:spcPts val="339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Main Courses are most Popular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5867666" y="847850"/>
            <a:ext cx="2417508" cy="2411464"/>
          </a:xfrm>
          <a:custGeom>
            <a:avLst/>
            <a:gdLst/>
            <a:ahLst/>
            <a:cxnLst/>
            <a:rect r="r" b="b" t="t" l="l"/>
            <a:pathLst>
              <a:path h="2411464" w="2417508">
                <a:moveTo>
                  <a:pt x="0" y="0"/>
                </a:moveTo>
                <a:lnTo>
                  <a:pt x="2417509" y="0"/>
                </a:lnTo>
                <a:lnTo>
                  <a:pt x="2417509" y="2411464"/>
                </a:lnTo>
                <a:lnTo>
                  <a:pt x="0" y="24114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08764" y="8435674"/>
            <a:ext cx="2417508" cy="2411464"/>
          </a:xfrm>
          <a:custGeom>
            <a:avLst/>
            <a:gdLst/>
            <a:ahLst/>
            <a:cxnLst/>
            <a:rect r="r" b="b" t="t" l="l"/>
            <a:pathLst>
              <a:path h="2411464" w="2417508">
                <a:moveTo>
                  <a:pt x="0" y="0"/>
                </a:moveTo>
                <a:lnTo>
                  <a:pt x="2417509" y="0"/>
                </a:lnTo>
                <a:lnTo>
                  <a:pt x="2417509" y="2411464"/>
                </a:lnTo>
                <a:lnTo>
                  <a:pt x="0" y="24114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377702" y="493961"/>
            <a:ext cx="1363003" cy="1359596"/>
          </a:xfrm>
          <a:custGeom>
            <a:avLst/>
            <a:gdLst/>
            <a:ahLst/>
            <a:cxnLst/>
            <a:rect r="r" b="b" t="t" l="l"/>
            <a:pathLst>
              <a:path h="1359596" w="1363003">
                <a:moveTo>
                  <a:pt x="0" y="0"/>
                </a:moveTo>
                <a:lnTo>
                  <a:pt x="1363003" y="0"/>
                </a:lnTo>
                <a:lnTo>
                  <a:pt x="1363003" y="1359596"/>
                </a:lnTo>
                <a:lnTo>
                  <a:pt x="0" y="13595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0705" y="738139"/>
            <a:ext cx="2478221" cy="2472026"/>
          </a:xfrm>
          <a:custGeom>
            <a:avLst/>
            <a:gdLst/>
            <a:ahLst/>
            <a:cxnLst/>
            <a:rect r="r" b="b" t="t" l="l"/>
            <a:pathLst>
              <a:path h="2472026" w="2478221">
                <a:moveTo>
                  <a:pt x="0" y="0"/>
                </a:moveTo>
                <a:lnTo>
                  <a:pt x="2478222" y="0"/>
                </a:lnTo>
                <a:lnTo>
                  <a:pt x="2478222" y="2472026"/>
                </a:lnTo>
                <a:lnTo>
                  <a:pt x="0" y="24720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39111" y="7382806"/>
            <a:ext cx="2478221" cy="2472026"/>
          </a:xfrm>
          <a:custGeom>
            <a:avLst/>
            <a:gdLst/>
            <a:ahLst/>
            <a:cxnLst/>
            <a:rect r="r" b="b" t="t" l="l"/>
            <a:pathLst>
              <a:path h="2472026" w="2478221">
                <a:moveTo>
                  <a:pt x="0" y="0"/>
                </a:moveTo>
                <a:lnTo>
                  <a:pt x="2478222" y="0"/>
                </a:lnTo>
                <a:lnTo>
                  <a:pt x="2478222" y="2472026"/>
                </a:lnTo>
                <a:lnTo>
                  <a:pt x="0" y="24720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32147" y="-559693"/>
            <a:ext cx="6027153" cy="5703193"/>
          </a:xfrm>
          <a:custGeom>
            <a:avLst/>
            <a:gdLst/>
            <a:ahLst/>
            <a:cxnLst/>
            <a:rect r="r" b="b" t="t" l="l"/>
            <a:pathLst>
              <a:path h="5703193" w="6027153">
                <a:moveTo>
                  <a:pt x="0" y="0"/>
                </a:moveTo>
                <a:lnTo>
                  <a:pt x="6027153" y="0"/>
                </a:lnTo>
                <a:lnTo>
                  <a:pt x="6027153" y="5703193"/>
                </a:lnTo>
                <a:lnTo>
                  <a:pt x="0" y="5703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700000">
            <a:off x="14106012" y="4905196"/>
            <a:ext cx="7044828" cy="5433323"/>
          </a:xfrm>
          <a:custGeom>
            <a:avLst/>
            <a:gdLst/>
            <a:ahLst/>
            <a:cxnLst/>
            <a:rect r="r" b="b" t="t" l="l"/>
            <a:pathLst>
              <a:path h="5433323" w="7044828">
                <a:moveTo>
                  <a:pt x="0" y="0"/>
                </a:moveTo>
                <a:lnTo>
                  <a:pt x="7044827" y="0"/>
                </a:lnTo>
                <a:lnTo>
                  <a:pt x="7044827" y="5433323"/>
                </a:lnTo>
                <a:lnTo>
                  <a:pt x="0" y="54333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807244" y="4673763"/>
            <a:ext cx="5438480" cy="5418086"/>
          </a:xfrm>
          <a:custGeom>
            <a:avLst/>
            <a:gdLst/>
            <a:ahLst/>
            <a:cxnLst/>
            <a:rect r="r" b="b" t="t" l="l"/>
            <a:pathLst>
              <a:path h="5418086" w="5438480">
                <a:moveTo>
                  <a:pt x="0" y="0"/>
                </a:moveTo>
                <a:lnTo>
                  <a:pt x="5438480" y="0"/>
                </a:lnTo>
                <a:lnTo>
                  <a:pt x="5438480" y="5418086"/>
                </a:lnTo>
                <a:lnTo>
                  <a:pt x="0" y="54180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61087" y="2185301"/>
            <a:ext cx="8910526" cy="133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KEY INSIGHT #3 – </a:t>
            </a:r>
          </a:p>
          <a:p>
            <a:pPr algn="l">
              <a:lnSpc>
                <a:spcPts val="3399"/>
              </a:lnSpc>
            </a:pPr>
          </a:p>
          <a:p>
            <a:pPr algn="l">
              <a:lnSpc>
                <a:spcPts val="339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STRONG REGIONAL DIVERSITY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3474" y="4588038"/>
            <a:ext cx="8910526" cy="4918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North India has the highest number of dishes.</a:t>
            </a:r>
          </a:p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Gujarat, Maharashtra, Punjab are the top 3 states.</a:t>
            </a:r>
          </a:p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Course variety is well distributed across zones.</a:t>
            </a:r>
          </a:p>
          <a:p>
            <a:pPr algn="just">
              <a:lnSpc>
                <a:spcPts val="559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95756" y="688909"/>
            <a:ext cx="5746748" cy="5502512"/>
          </a:xfrm>
          <a:custGeom>
            <a:avLst/>
            <a:gdLst/>
            <a:ahLst/>
            <a:cxnLst/>
            <a:rect r="r" b="b" t="t" l="l"/>
            <a:pathLst>
              <a:path h="5502512" w="5746748">
                <a:moveTo>
                  <a:pt x="0" y="0"/>
                </a:moveTo>
                <a:lnTo>
                  <a:pt x="5746748" y="0"/>
                </a:lnTo>
                <a:lnTo>
                  <a:pt x="5746748" y="5502511"/>
                </a:lnTo>
                <a:lnTo>
                  <a:pt x="0" y="55025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06599" y="5457163"/>
            <a:ext cx="6301820" cy="6278188"/>
          </a:xfrm>
          <a:custGeom>
            <a:avLst/>
            <a:gdLst/>
            <a:ahLst/>
            <a:cxnLst/>
            <a:rect r="r" b="b" t="t" l="l"/>
            <a:pathLst>
              <a:path h="6278188" w="6301820">
                <a:moveTo>
                  <a:pt x="0" y="0"/>
                </a:moveTo>
                <a:lnTo>
                  <a:pt x="6301820" y="0"/>
                </a:lnTo>
                <a:lnTo>
                  <a:pt x="6301820" y="6278188"/>
                </a:lnTo>
                <a:lnTo>
                  <a:pt x="0" y="62781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414705" y="-896113"/>
            <a:ext cx="5971667" cy="6039613"/>
          </a:xfrm>
          <a:custGeom>
            <a:avLst/>
            <a:gdLst/>
            <a:ahLst/>
            <a:cxnLst/>
            <a:rect r="r" b="b" t="t" l="l"/>
            <a:pathLst>
              <a:path h="6039613" w="5971667">
                <a:moveTo>
                  <a:pt x="0" y="0"/>
                </a:moveTo>
                <a:lnTo>
                  <a:pt x="5971667" y="0"/>
                </a:lnTo>
                <a:lnTo>
                  <a:pt x="5971667" y="6039613"/>
                </a:lnTo>
                <a:lnTo>
                  <a:pt x="0" y="60396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673955" y="688085"/>
            <a:ext cx="2062879" cy="2057721"/>
          </a:xfrm>
          <a:custGeom>
            <a:avLst/>
            <a:gdLst/>
            <a:ahLst/>
            <a:cxnLst/>
            <a:rect r="r" b="b" t="t" l="l"/>
            <a:pathLst>
              <a:path h="2057721" w="2062879">
                <a:moveTo>
                  <a:pt x="0" y="0"/>
                </a:moveTo>
                <a:lnTo>
                  <a:pt x="2062879" y="0"/>
                </a:lnTo>
                <a:lnTo>
                  <a:pt x="2062879" y="2057721"/>
                </a:lnTo>
                <a:lnTo>
                  <a:pt x="0" y="20577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83538" y="2185803"/>
            <a:ext cx="9055829" cy="133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KEY INSIGHT #4 – </a:t>
            </a:r>
          </a:p>
          <a:p>
            <a:pPr algn="l">
              <a:lnSpc>
                <a:spcPts val="3399"/>
              </a:lnSpc>
            </a:pPr>
          </a:p>
          <a:p>
            <a:pPr algn="l">
              <a:lnSpc>
                <a:spcPts val="339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DISTINCT FLAVOR PREFERENCES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18063" y="3852474"/>
            <a:ext cx="9521304" cy="4918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Spicy is the most dominant flavor profile.</a:t>
            </a:r>
          </a:p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Followed by Sweet, Tangy, and Bitter (used in limited states).</a:t>
            </a:r>
          </a:p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Indicates high spice complexity in Indian food.</a:t>
            </a:r>
          </a:p>
          <a:p>
            <a:pPr algn="just">
              <a:lnSpc>
                <a:spcPts val="5599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955820" y="8016945"/>
            <a:ext cx="2954371" cy="2946986"/>
          </a:xfrm>
          <a:custGeom>
            <a:avLst/>
            <a:gdLst/>
            <a:ahLst/>
            <a:cxnLst/>
            <a:rect r="r" b="b" t="t" l="l"/>
            <a:pathLst>
              <a:path h="2946986" w="2954371">
                <a:moveTo>
                  <a:pt x="0" y="0"/>
                </a:moveTo>
                <a:lnTo>
                  <a:pt x="2954372" y="0"/>
                </a:lnTo>
                <a:lnTo>
                  <a:pt x="2954372" y="2946985"/>
                </a:lnTo>
                <a:lnTo>
                  <a:pt x="0" y="29469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928608" y="6631373"/>
            <a:ext cx="3215392" cy="3207354"/>
          </a:xfrm>
          <a:custGeom>
            <a:avLst/>
            <a:gdLst/>
            <a:ahLst/>
            <a:cxnLst/>
            <a:rect r="r" b="b" t="t" l="l"/>
            <a:pathLst>
              <a:path h="3207354" w="3215392">
                <a:moveTo>
                  <a:pt x="0" y="0"/>
                </a:moveTo>
                <a:lnTo>
                  <a:pt x="3215392" y="0"/>
                </a:lnTo>
                <a:lnTo>
                  <a:pt x="3215392" y="3207353"/>
                </a:lnTo>
                <a:lnTo>
                  <a:pt x="0" y="32073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94625" y="8880968"/>
            <a:ext cx="1844910" cy="1840298"/>
          </a:xfrm>
          <a:custGeom>
            <a:avLst/>
            <a:gdLst/>
            <a:ahLst/>
            <a:cxnLst/>
            <a:rect r="r" b="b" t="t" l="l"/>
            <a:pathLst>
              <a:path h="1840298" w="1844910">
                <a:moveTo>
                  <a:pt x="0" y="0"/>
                </a:moveTo>
                <a:lnTo>
                  <a:pt x="1844910" y="0"/>
                </a:lnTo>
                <a:lnTo>
                  <a:pt x="1844910" y="1840297"/>
                </a:lnTo>
                <a:lnTo>
                  <a:pt x="0" y="18402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97105" y="2417081"/>
            <a:ext cx="9236225" cy="1122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5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KEY INSIGHT #5 – FAST-COOKED, TIME-SMART DISHES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04323" y="4427595"/>
            <a:ext cx="12119220" cy="350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Most dishes take less than 30 mins to cook.</a:t>
            </a:r>
          </a:p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Avg. Prep Time: ~15 mins, Cook Time: ~25 mins</a:t>
            </a:r>
          </a:p>
          <a:p>
            <a:pPr algn="just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Makes Indian cuisine highly adaptable for everyday cooking.</a:t>
            </a:r>
          </a:p>
          <a:p>
            <a:pPr algn="just">
              <a:lnSpc>
                <a:spcPts val="5599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455949" y="5917748"/>
            <a:ext cx="3479476" cy="3470777"/>
          </a:xfrm>
          <a:custGeom>
            <a:avLst/>
            <a:gdLst/>
            <a:ahLst/>
            <a:cxnLst/>
            <a:rect r="r" b="b" t="t" l="l"/>
            <a:pathLst>
              <a:path h="3470777" w="3479476">
                <a:moveTo>
                  <a:pt x="0" y="0"/>
                </a:moveTo>
                <a:lnTo>
                  <a:pt x="3479475" y="0"/>
                </a:lnTo>
                <a:lnTo>
                  <a:pt x="3479475" y="3470777"/>
                </a:lnTo>
                <a:lnTo>
                  <a:pt x="0" y="34707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094625" y="-624439"/>
            <a:ext cx="5984316" cy="6006841"/>
          </a:xfrm>
          <a:custGeom>
            <a:avLst/>
            <a:gdLst/>
            <a:ahLst/>
            <a:cxnLst/>
            <a:rect r="r" b="b" t="t" l="l"/>
            <a:pathLst>
              <a:path h="6006841" w="5984316">
                <a:moveTo>
                  <a:pt x="0" y="0"/>
                </a:moveTo>
                <a:lnTo>
                  <a:pt x="5984316" y="0"/>
                </a:lnTo>
                <a:lnTo>
                  <a:pt x="5984316" y="6006841"/>
                </a:lnTo>
                <a:lnTo>
                  <a:pt x="0" y="6006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104715" y="4796876"/>
            <a:ext cx="6301820" cy="6278188"/>
          </a:xfrm>
          <a:custGeom>
            <a:avLst/>
            <a:gdLst/>
            <a:ahLst/>
            <a:cxnLst/>
            <a:rect r="r" b="b" t="t" l="l"/>
            <a:pathLst>
              <a:path h="6278188" w="6301820">
                <a:moveTo>
                  <a:pt x="0" y="0"/>
                </a:moveTo>
                <a:lnTo>
                  <a:pt x="6301820" y="0"/>
                </a:lnTo>
                <a:lnTo>
                  <a:pt x="6301820" y="6278189"/>
                </a:lnTo>
                <a:lnTo>
                  <a:pt x="0" y="62781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614699">
            <a:off x="-2059449" y="-2327074"/>
            <a:ext cx="7044828" cy="5433323"/>
          </a:xfrm>
          <a:custGeom>
            <a:avLst/>
            <a:gdLst/>
            <a:ahLst/>
            <a:cxnLst/>
            <a:rect r="r" b="b" t="t" l="l"/>
            <a:pathLst>
              <a:path h="5433323" w="7044828">
                <a:moveTo>
                  <a:pt x="0" y="0"/>
                </a:moveTo>
                <a:lnTo>
                  <a:pt x="7044828" y="0"/>
                </a:lnTo>
                <a:lnTo>
                  <a:pt x="7044828" y="5433323"/>
                </a:lnTo>
                <a:lnTo>
                  <a:pt x="0" y="54333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2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25887" y="715420"/>
            <a:ext cx="9236225" cy="1122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59"/>
              </a:lnSpc>
            </a:pPr>
            <a:r>
              <a:rPr lang="en-US" sz="3999">
                <a:solidFill>
                  <a:srgbClr val="E0016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INSIGHT #6 – QUICK STATS THAT TELL A BIGGER STORY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986753" y="3702741"/>
            <a:ext cx="10314493" cy="681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The dataset includes 254 unique Indian dishes representing all major regions.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Uses 250+ unique ingredients, showcasing culinary depth and diversity.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  <a:r>
              <a:rPr lang="en-US" sz="3500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 different course types, from snacks to desserts to breakfast dishes across 25 total states and 6 regions. 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692900"/>
                </a:solidFill>
                <a:latin typeface="Arimo"/>
                <a:ea typeface="Arimo"/>
                <a:cs typeface="Arimo"/>
                <a:sym typeface="Arimo"/>
              </a:rPr>
              <a:t>Prep time averages at ~15 mins, while cook time averages around 25 mins, making most dishes time-efficient.</a:t>
            </a:r>
          </a:p>
          <a:p>
            <a:pPr algn="just">
              <a:lnSpc>
                <a:spcPts val="4900"/>
              </a:lnSpc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686712" y="1858352"/>
            <a:ext cx="3879278" cy="2262912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4056334" y="451772"/>
            <a:ext cx="5971667" cy="6039613"/>
          </a:xfrm>
          <a:custGeom>
            <a:avLst/>
            <a:gdLst/>
            <a:ahLst/>
            <a:cxnLst/>
            <a:rect r="r" b="b" t="t" l="l"/>
            <a:pathLst>
              <a:path h="6039613" w="5971667">
                <a:moveTo>
                  <a:pt x="0" y="0"/>
                </a:moveTo>
                <a:lnTo>
                  <a:pt x="5971667" y="0"/>
                </a:lnTo>
                <a:lnTo>
                  <a:pt x="5971667" y="6039613"/>
                </a:lnTo>
                <a:lnTo>
                  <a:pt x="0" y="60396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125304" y="5143500"/>
            <a:ext cx="5651191" cy="5629999"/>
          </a:xfrm>
          <a:custGeom>
            <a:avLst/>
            <a:gdLst/>
            <a:ahLst/>
            <a:cxnLst/>
            <a:rect r="r" b="b" t="t" l="l"/>
            <a:pathLst>
              <a:path h="5629999" w="5651191">
                <a:moveTo>
                  <a:pt x="0" y="0"/>
                </a:moveTo>
                <a:lnTo>
                  <a:pt x="5651191" y="0"/>
                </a:lnTo>
                <a:lnTo>
                  <a:pt x="5651191" y="5629999"/>
                </a:lnTo>
                <a:lnTo>
                  <a:pt x="0" y="56299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056334" y="7092602"/>
            <a:ext cx="5589270" cy="5589270"/>
          </a:xfrm>
          <a:custGeom>
            <a:avLst/>
            <a:gdLst/>
            <a:ahLst/>
            <a:cxnLst/>
            <a:rect r="r" b="b" t="t" l="l"/>
            <a:pathLst>
              <a:path h="5589270" w="5589270">
                <a:moveTo>
                  <a:pt x="0" y="0"/>
                </a:moveTo>
                <a:lnTo>
                  <a:pt x="5589270" y="0"/>
                </a:lnTo>
                <a:lnTo>
                  <a:pt x="5589270" y="5589270"/>
                </a:lnTo>
                <a:lnTo>
                  <a:pt x="0" y="55892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2700000">
            <a:off x="-1766387" y="-2039342"/>
            <a:ext cx="7044828" cy="5433323"/>
          </a:xfrm>
          <a:custGeom>
            <a:avLst/>
            <a:gdLst/>
            <a:ahLst/>
            <a:cxnLst/>
            <a:rect r="r" b="b" t="t" l="l"/>
            <a:pathLst>
              <a:path h="5433323" w="7044828">
                <a:moveTo>
                  <a:pt x="0" y="0"/>
                </a:moveTo>
                <a:lnTo>
                  <a:pt x="7044828" y="0"/>
                </a:lnTo>
                <a:lnTo>
                  <a:pt x="7044828" y="5433323"/>
                </a:lnTo>
                <a:lnTo>
                  <a:pt x="0" y="54333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885374" y="3797991"/>
            <a:ext cx="1640513" cy="1636412"/>
          </a:xfrm>
          <a:custGeom>
            <a:avLst/>
            <a:gdLst/>
            <a:ahLst/>
            <a:cxnLst/>
            <a:rect r="r" b="b" t="t" l="l"/>
            <a:pathLst>
              <a:path h="1636412" w="1640513">
                <a:moveTo>
                  <a:pt x="0" y="0"/>
                </a:moveTo>
                <a:lnTo>
                  <a:pt x="1640513" y="0"/>
                </a:lnTo>
                <a:lnTo>
                  <a:pt x="1640513" y="1636412"/>
                </a:lnTo>
                <a:lnTo>
                  <a:pt x="0" y="16364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DAGqyNNmn80</dc:identifier>
  <dcterms:modified xsi:type="dcterms:W3CDTF">2011-08-01T06:04:30Z</dcterms:modified>
  <cp:revision>1</cp:revision>
  <dc:title>India Flavours</dc:title>
</cp:coreProperties>
</file>

<file path=docProps/thumbnail.jpeg>
</file>